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8" r:id="rId4"/>
    <p:sldId id="258" r:id="rId5"/>
    <p:sldId id="257" r:id="rId6"/>
    <p:sldId id="259" r:id="rId7"/>
    <p:sldId id="271" r:id="rId8"/>
    <p:sldId id="262" r:id="rId9"/>
    <p:sldId id="261" r:id="rId10"/>
    <p:sldId id="263" r:id="rId11"/>
    <p:sldId id="264" r:id="rId12"/>
    <p:sldId id="265" r:id="rId13"/>
    <p:sldId id="269" r:id="rId14"/>
    <p:sldId id="267" r:id="rId15"/>
    <p:sldId id="260" r:id="rId16"/>
  </p:sldIdLst>
  <p:sldSz cx="14630400" cy="8229600"/>
  <p:notesSz cx="8229600" cy="146304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Condensed" panose="02000000000000000000" pitchFamily="2" charset="0"/>
      <p:regular r:id="rId22"/>
      <p:bold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8C03AD-4A8A-EC4F-AF6E-061C3FE44A64}" v="15" dt="2025-11-09T01:22:36.7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9"/>
    <p:restoredTop sz="94610"/>
  </p:normalViewPr>
  <p:slideViewPr>
    <p:cSldViewPr snapToGrid="0" snapToObjects="1">
      <p:cViewPr>
        <p:scale>
          <a:sx n="86" d="100"/>
          <a:sy n="86" d="100"/>
        </p:scale>
        <p:origin x="2080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831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2300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Agentic Rolodex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6280190" y="39372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i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Reinventing the contacts app for the AI age</a:t>
            </a:r>
            <a:endParaRPr lang="en-US" sz="2000" i="1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ECCA354-D7FE-4300-75A9-30F2E71EE9D6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C940956-D3AD-4FD4-FDFC-131870E68F5C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476BD927-6A03-BBE5-0945-0EB87A2C8E9B}"/>
              </a:ext>
            </a:extLst>
          </p:cNvPr>
          <p:cNvSpPr/>
          <p:nvPr/>
        </p:nvSpPr>
        <p:spPr>
          <a:xfrm>
            <a:off x="6280190" y="6552302"/>
            <a:ext cx="2149433" cy="1425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Neha Senthil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Adil Gazder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Mobasserul Haque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Pranshul Bhatnagar</a:t>
            </a:r>
            <a:endParaRPr lang="en-US" sz="175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1650"/>
            <a:ext cx="747462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Our Progress: Built &amp; Proven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325749"/>
            <a:ext cx="907288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We've built a working prototype that demonstrates the core capabilities of intelligent relationship management: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524681" y="2450069"/>
            <a:ext cx="4756516" cy="316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Parse &amp; Analyze Conversations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1524681" y="2715815"/>
            <a:ext cx="7474624" cy="323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Real-time analysis of communication patterns and content extraction from multiple channels.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1524681" y="3556635"/>
            <a:ext cx="4968698" cy="316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Generate Relationship Insights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1524681" y="3822382"/>
            <a:ext cx="7474624" cy="6479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AI-driven analysis reveals connection strength, communication frequency, and engagement quality.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1524681" y="4935379"/>
            <a:ext cx="3308592" cy="316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Auto-Enrich Profiles</a:t>
            </a:r>
            <a:endParaRPr lang="en-US" sz="2800" dirty="0"/>
          </a:p>
        </p:txBody>
      </p:sp>
      <p:sp>
        <p:nvSpPr>
          <p:cNvPr id="12" name="Text 10"/>
          <p:cNvSpPr/>
          <p:nvPr/>
        </p:nvSpPr>
        <p:spPr>
          <a:xfrm>
            <a:off x="1524681" y="5201126"/>
            <a:ext cx="7474624" cy="6479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Seamless integration with public data sources to maintain comprehensive, current contact information.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1524681" y="6314123"/>
            <a:ext cx="3108583" cy="316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Visualize Networks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1524681" y="6579870"/>
            <a:ext cx="7474624" cy="323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Interactive visualization of connection strength and untapped opportunities within your network.</a:t>
            </a:r>
            <a:endParaRPr lang="en-US" sz="14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78C46FA-E649-335F-88A0-0C038BE79318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D03DEF34-86EB-B3D6-35C8-06F59B7F3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7413" y="0"/>
            <a:ext cx="514298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98520"/>
            <a:ext cx="7113865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path ahead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395073"/>
            <a:ext cx="4347567" cy="8618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9174" y="5472351"/>
            <a:ext cx="374142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Platform Integration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009174" y="5938123"/>
            <a:ext cx="3916799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Seamless connection with Gmail, LinkedIn, Slack, and other major communication platforms.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395073"/>
            <a:ext cx="4347567" cy="8618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6741" y="5472351"/>
            <a:ext cx="3916799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Predictive AI Enhancement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56740" y="5938123"/>
            <a:ext cx="3916799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Advanced personalization engine that learns your networking style and predicts relationship opportunities.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395073"/>
            <a:ext cx="4347567" cy="8618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04308" y="5472351"/>
            <a:ext cx="3916799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Mobile-First Experience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04306" y="5986094"/>
            <a:ext cx="3916799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Intuitive mobile application designed for on-the-go relationship management and instant insights.</a:t>
            </a:r>
            <a:endParaRPr lang="en-US" sz="165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93C848-7F17-2332-FDB4-47BCF19262F6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6531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Vision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1133951" y="2829520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Just as Rockefeller's Rolodex helped him understand people deeply, </a:t>
            </a:r>
            <a:r>
              <a:rPr lang="en-US" sz="175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Agentic Rolodex</a:t>
            </a: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empowers modern professionals to do the same — with AI as their silent partner.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574369"/>
            <a:ext cx="30480" cy="1599009"/>
          </a:xfrm>
          <a:prstGeom prst="rect">
            <a:avLst/>
          </a:prstGeom>
          <a:solidFill>
            <a:srgbClr val="1E1E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93790" y="4541910"/>
            <a:ext cx="7556421" cy="35957"/>
          </a:xfrm>
          <a:prstGeom prst="rect">
            <a:avLst/>
          </a:prstGeom>
          <a:solidFill>
            <a:srgbClr val="55575A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93790" y="5059799"/>
            <a:ext cx="3501509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We're not just digitizing contacts.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4856321" y="5059799"/>
            <a:ext cx="3501509" cy="2126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We're </a:t>
            </a:r>
            <a:r>
              <a:rPr lang="en-US" sz="2650" b="1" dirty="0">
                <a:solidFill>
                  <a:srgbClr val="1E1E1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reinventing human connection</a:t>
            </a: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for the AI age.</a:t>
            </a:r>
            <a:endParaRPr lang="en-US" sz="26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31625-ADAE-07ED-6548-0AE40B93E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3B887D6-C27F-AF96-9B19-5CAA5D431FC0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FC31DC-09F5-00E1-516D-E25AF271D91F}"/>
              </a:ext>
            </a:extLst>
          </p:cNvPr>
          <p:cNvSpPr txBox="1"/>
          <p:nvPr/>
        </p:nvSpPr>
        <p:spPr>
          <a:xfrm>
            <a:off x="2299886" y="2129641"/>
            <a:ext cx="100306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i="1" dirty="0"/>
              <a:t>Your contact book remembers names.</a:t>
            </a:r>
          </a:p>
          <a:p>
            <a:pPr algn="ctr"/>
            <a:br>
              <a:rPr lang="en-IN" sz="4000" i="1" dirty="0"/>
            </a:br>
            <a:r>
              <a:rPr lang="en-IN" sz="4000" i="1" dirty="0"/>
              <a:t>Ours remembers relationships.</a:t>
            </a:r>
            <a:endParaRPr lang="en-US" sz="8800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458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6B92D-EEFD-23E8-3EEA-56C07D228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D9F0AF0-FC88-F802-D546-59A7E7FE973A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ranshul Bhatnagar, #OPEN_TO_WORK">
            <a:extLst>
              <a:ext uri="{FF2B5EF4-FFF2-40B4-BE49-F238E27FC236}">
                <a16:creationId xmlns:a16="http://schemas.microsoft.com/office/drawing/2014/main" id="{6D5D0451-BF86-4FC0-910A-CD838B475C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9" t="4979" r="13535" b="15802"/>
          <a:stretch>
            <a:fillRect/>
          </a:stretch>
        </p:blipFill>
        <p:spPr bwMode="auto">
          <a:xfrm>
            <a:off x="2020531" y="1796747"/>
            <a:ext cx="1800000" cy="185338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obasserul Haque">
            <a:extLst>
              <a:ext uri="{FF2B5EF4-FFF2-40B4-BE49-F238E27FC236}">
                <a16:creationId xmlns:a16="http://schemas.microsoft.com/office/drawing/2014/main" id="{9EE670D3-3925-5A19-9E64-3EE756306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531" y="5118250"/>
            <a:ext cx="1800000" cy="180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ha Senthil, #OPEN_TO_WORK">
            <a:extLst>
              <a:ext uri="{FF2B5EF4-FFF2-40B4-BE49-F238E27FC236}">
                <a16:creationId xmlns:a16="http://schemas.microsoft.com/office/drawing/2014/main" id="{7A6A185B-1CB7-915F-38A2-FB392CD7BE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0" t="2057" r="7419" b="15233"/>
          <a:stretch>
            <a:fillRect/>
          </a:stretch>
        </p:blipFill>
        <p:spPr bwMode="auto">
          <a:xfrm>
            <a:off x="8155856" y="1831695"/>
            <a:ext cx="1800000" cy="181843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il Gazder">
            <a:extLst>
              <a:ext uri="{FF2B5EF4-FFF2-40B4-BE49-F238E27FC236}">
                <a16:creationId xmlns:a16="http://schemas.microsoft.com/office/drawing/2014/main" id="{5A606BBB-F20D-C2C2-BFDF-65059587B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856" y="5118250"/>
            <a:ext cx="1800000" cy="180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7A560C-3D00-0E17-BB32-6A071BDF4C56}"/>
              </a:ext>
            </a:extLst>
          </p:cNvPr>
          <p:cNvSpPr txBox="1"/>
          <p:nvPr/>
        </p:nvSpPr>
        <p:spPr>
          <a:xfrm>
            <a:off x="3952567" y="2279249"/>
            <a:ext cx="3495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Pranshul Bhatnagar</a:t>
            </a:r>
          </a:p>
          <a:p>
            <a:r>
              <a:rPr lang="en-US" dirty="0"/>
              <a:t>MIDS ‘27</a:t>
            </a:r>
          </a:p>
          <a:p>
            <a:r>
              <a:rPr lang="en-US" dirty="0"/>
              <a:t>Duke University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10F71D-32D6-8483-0137-9F2F53B402DC}"/>
              </a:ext>
            </a:extLst>
          </p:cNvPr>
          <p:cNvSpPr txBox="1"/>
          <p:nvPr/>
        </p:nvSpPr>
        <p:spPr>
          <a:xfrm>
            <a:off x="3952567" y="5556585"/>
            <a:ext cx="3495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Mobasserul Haque</a:t>
            </a:r>
          </a:p>
          <a:p>
            <a:r>
              <a:rPr lang="en-US" dirty="0"/>
              <a:t>MIDS ‘26</a:t>
            </a:r>
          </a:p>
          <a:p>
            <a:r>
              <a:rPr lang="en-US" dirty="0"/>
              <a:t>Duke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59A43D-07F8-AAEC-9711-40A9C1EB9208}"/>
              </a:ext>
            </a:extLst>
          </p:cNvPr>
          <p:cNvSpPr txBox="1"/>
          <p:nvPr/>
        </p:nvSpPr>
        <p:spPr>
          <a:xfrm>
            <a:off x="10314038" y="2279249"/>
            <a:ext cx="3495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Neha Senthil</a:t>
            </a:r>
          </a:p>
          <a:p>
            <a:r>
              <a:rPr lang="en-US" dirty="0"/>
              <a:t>MSCS ‘25</a:t>
            </a:r>
          </a:p>
          <a:p>
            <a:r>
              <a:rPr lang="en-US" dirty="0"/>
              <a:t>Duke University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E32866-6F58-6171-D982-D9C7743E23E9}"/>
              </a:ext>
            </a:extLst>
          </p:cNvPr>
          <p:cNvSpPr txBox="1"/>
          <p:nvPr/>
        </p:nvSpPr>
        <p:spPr>
          <a:xfrm>
            <a:off x="10314038" y="5556585"/>
            <a:ext cx="3495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Adil K Gazder</a:t>
            </a:r>
          </a:p>
          <a:p>
            <a:r>
              <a:rPr lang="en-US" dirty="0"/>
              <a:t>MIDS ‘26</a:t>
            </a:r>
          </a:p>
          <a:p>
            <a:r>
              <a:rPr lang="en-US" dirty="0"/>
              <a:t>Duke University</a:t>
            </a:r>
          </a:p>
        </p:txBody>
      </p:sp>
    </p:spTree>
    <p:extLst>
      <p:ext uri="{BB962C8B-B14F-4D97-AF65-F5344CB8AC3E}">
        <p14:creationId xmlns:p14="http://schemas.microsoft.com/office/powerpoint/2010/main" val="1311599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7685" y="414576"/>
            <a:ext cx="245030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How It Works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527685" y="977979"/>
            <a:ext cx="97988" cy="122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01</a:t>
            </a:r>
            <a:endParaRPr lang="en-US" sz="750" dirty="0"/>
          </a:p>
        </p:txBody>
      </p:sp>
      <p:sp>
        <p:nvSpPr>
          <p:cNvPr id="4" name="Shape 2"/>
          <p:cNvSpPr/>
          <p:nvPr/>
        </p:nvSpPr>
        <p:spPr>
          <a:xfrm>
            <a:off x="527685" y="1129189"/>
            <a:ext cx="6667976" cy="15240"/>
          </a:xfrm>
          <a:prstGeom prst="rect">
            <a:avLst/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27685" y="1208603"/>
            <a:ext cx="1738312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AI + NLP Understanding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527685" y="1459706"/>
            <a:ext cx="6667976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Advanced natural language processing understands context from messages, notes, and calls — extracting meaning beyond keywords.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527685" y="1787843"/>
            <a:ext cx="97988" cy="122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02</a:t>
            </a:r>
            <a:endParaRPr lang="en-US" sz="750" dirty="0"/>
          </a:p>
        </p:txBody>
      </p:sp>
      <p:sp>
        <p:nvSpPr>
          <p:cNvPr id="8" name="Shape 6"/>
          <p:cNvSpPr/>
          <p:nvPr/>
        </p:nvSpPr>
        <p:spPr>
          <a:xfrm>
            <a:off x="527685" y="1939052"/>
            <a:ext cx="6667976" cy="15240"/>
          </a:xfrm>
          <a:prstGeom prst="rect">
            <a:avLst/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7685" y="2018467"/>
            <a:ext cx="1802606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Vector Memory Storage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527685" y="2269569"/>
            <a:ext cx="6667976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Stores contact embeddings for semantic search, enabling you to find connections based on meaning, not just metadata.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527685" y="2597706"/>
            <a:ext cx="97988" cy="122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03</a:t>
            </a:r>
            <a:endParaRPr lang="en-US" sz="750" dirty="0"/>
          </a:p>
        </p:txBody>
      </p:sp>
      <p:sp>
        <p:nvSpPr>
          <p:cNvPr id="12" name="Shape 10"/>
          <p:cNvSpPr/>
          <p:nvPr/>
        </p:nvSpPr>
        <p:spPr>
          <a:xfrm>
            <a:off x="527685" y="2748915"/>
            <a:ext cx="6667976" cy="15240"/>
          </a:xfrm>
          <a:prstGeom prst="rect">
            <a:avLst/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27685" y="2828330"/>
            <a:ext cx="1762958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Automated Enrichment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527685" y="3079433"/>
            <a:ext cx="6667976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Continuously aggregates public data from LinkedIn, websites, and calendars to keep profiles current and comprehensive.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527685" y="3407569"/>
            <a:ext cx="97988" cy="122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Hubot Sans Light" pitchFamily="34" charset="0"/>
                <a:ea typeface="Hubot Sans Light" pitchFamily="34" charset="-122"/>
                <a:cs typeface="Hubot Sans Light" pitchFamily="34" charset="-120"/>
              </a:rPr>
              <a:t>04</a:t>
            </a:r>
            <a:endParaRPr lang="en-US" sz="750" dirty="0"/>
          </a:p>
        </p:txBody>
      </p:sp>
      <p:sp>
        <p:nvSpPr>
          <p:cNvPr id="16" name="Shape 14"/>
          <p:cNvSpPr/>
          <p:nvPr/>
        </p:nvSpPr>
        <p:spPr>
          <a:xfrm>
            <a:off x="527685" y="3558778"/>
            <a:ext cx="6667976" cy="15240"/>
          </a:xfrm>
          <a:prstGeom prst="rect">
            <a:avLst/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27685" y="3638193"/>
            <a:ext cx="190952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Proactive Action Engine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527685" y="3889296"/>
            <a:ext cx="6667976" cy="156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Suggests who to reach out to and why — intelligently prioritizing relationships that need attention or present opportunities.</a:t>
            </a:r>
            <a:endParaRPr lang="en-US" sz="7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359" y="977979"/>
            <a:ext cx="4334113" cy="4334113"/>
          </a:xfrm>
          <a:prstGeom prst="rect">
            <a:avLst/>
          </a:prstGeom>
        </p:spPr>
      </p:pic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359" y="5422344"/>
            <a:ext cx="4334113" cy="4334113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1A3218A-511A-A341-69D0-E8E2301A1C00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01AB706-CD3B-7B00-C28F-B26344223A5F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6C65C4-E224-5706-3257-8F6CF57EB3E4}"/>
              </a:ext>
            </a:extLst>
          </p:cNvPr>
          <p:cNvSpPr txBox="1"/>
          <p:nvPr/>
        </p:nvSpPr>
        <p:spPr>
          <a:xfrm>
            <a:off x="2299886" y="2129641"/>
            <a:ext cx="100306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Contacts app on your phone has never changed.</a:t>
            </a:r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67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6AD8B-5E49-D229-3C7C-E6EBF0DB4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D36CA54-21D3-FE9E-E083-7F33FCC79E6B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84AAA-EAF8-AE3D-A933-E8B5BE34990B}"/>
              </a:ext>
            </a:extLst>
          </p:cNvPr>
          <p:cNvSpPr txBox="1"/>
          <p:nvPr/>
        </p:nvSpPr>
        <p:spPr>
          <a:xfrm>
            <a:off x="2299886" y="2129641"/>
            <a:ext cx="100306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Contacts app on your phone has never changed.</a:t>
            </a:r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6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60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6000" b="1" u="sn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We’re here to change that.</a:t>
            </a:r>
          </a:p>
        </p:txBody>
      </p:sp>
    </p:spTree>
    <p:extLst>
      <p:ext uri="{BB962C8B-B14F-4D97-AF65-F5344CB8AC3E}">
        <p14:creationId xmlns:p14="http://schemas.microsoft.com/office/powerpoint/2010/main" val="1756095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Problem We're Solving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7499"/>
            <a:ext cx="3664744" cy="2395657"/>
          </a:xfrm>
          <a:prstGeom prst="roundRect">
            <a:avLst>
              <a:gd name="adj" fmla="val 1420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07004" y="3074313"/>
            <a:ext cx="29439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Lost in the Noise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64731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Professionals juggle hundreds of contacts across emails, LinkedIn, and calendars — but critical insights vanish in the chaos.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C8CAC1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98562" y="307431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Tools That Don't Evolve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562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CRMs are built for sales teams, not people. Your phone's contact book? Still stuck in the 1990s.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C8CAC1">
              <a:alpha val="50000"/>
            </a:srgbClr>
          </a:solidFill>
          <a:ln w="19050">
            <a:solidFill>
              <a:schemeClr val="accent4">
                <a:lumMod val="50000"/>
              </a:schemeClr>
            </a:solidFill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07004" y="5696783"/>
            <a:ext cx="39006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Broken Relationships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1872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result: Missed opportunities. Forgotten follow-ups. Networks that fail to deliver value.</a:t>
            </a:r>
            <a:endParaRPr lang="en-US" sz="175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8BD662B-3F80-ACC7-22A3-DCB3A08BB070}"/>
              </a:ext>
            </a:extLst>
          </p:cNvPr>
          <p:cNvSpPr/>
          <p:nvPr/>
        </p:nvSpPr>
        <p:spPr>
          <a:xfrm>
            <a:off x="12374088" y="7714663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9383"/>
            <a:ext cx="22829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Inspiration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1135380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From Rockefeller's Rolodex to AI Intelligence</a:t>
            </a:r>
            <a:endParaRPr lang="en-US" sz="3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9" y="1966198"/>
            <a:ext cx="5484019" cy="548401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11347" y="2598741"/>
            <a:ext cx="6725264" cy="1528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 the early 1900s, </a:t>
            </a:r>
            <a:r>
              <a:rPr lang="en-US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John D. Rockefeller</a:t>
            </a:r>
            <a:r>
              <a:rPr lang="en-US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kept a legendary Rolodex filled with personal notes about everyone he met — from business partners to political figures. He understood that remembering details about families, deals, and interests wasn't just polite; it was </a:t>
            </a:r>
            <a:r>
              <a:rPr lang="en-US" b="1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powerful intelligence.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111346" y="4790123"/>
            <a:ext cx="6521411" cy="334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We asked ourselves: </a:t>
            </a:r>
            <a:r>
              <a:rPr lang="en-US" i="1" u="sng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"What would Rockefeller's Rolodex look like in the AI era?"</a:t>
            </a:r>
            <a:endParaRPr lang="en-US" u="sng" dirty="0"/>
          </a:p>
        </p:txBody>
      </p:sp>
      <p:sp>
        <p:nvSpPr>
          <p:cNvPr id="7" name="Text 4"/>
          <p:cNvSpPr/>
          <p:nvPr/>
        </p:nvSpPr>
        <p:spPr>
          <a:xfrm>
            <a:off x="7111347" y="5669995"/>
            <a:ext cx="613922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The answer: A smart system that remembers, learns, and helps you nurture every connection with purpose.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D849B5-E4EE-8087-AD3D-452D1EA29225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8218"/>
            <a:ext cx="1135296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Introducing The Agentic Rolodex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2082522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Your AI-powered networking assistant that transforms how you build and maintain professional relationships.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93790" y="2669738"/>
            <a:ext cx="6413659" cy="1647111"/>
          </a:xfrm>
          <a:prstGeom prst="roundRect">
            <a:avLst>
              <a:gd name="adj" fmla="val 888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63310" y="2669738"/>
            <a:ext cx="121920" cy="1647111"/>
          </a:xfrm>
          <a:prstGeom prst="roundRect">
            <a:avLst>
              <a:gd name="adj" fmla="val 26512"/>
            </a:avLst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131094" y="2915603"/>
            <a:ext cx="3612475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Enriches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131094" y="3381375"/>
            <a:ext cx="583049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Automatically structures your contacts with comprehensive context, pulling data from multiple sources to create rich, actionable profiles.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22833" y="2669738"/>
            <a:ext cx="6413778" cy="1647111"/>
          </a:xfrm>
          <a:prstGeom prst="roundRect">
            <a:avLst>
              <a:gd name="adj" fmla="val 888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392353" y="2669738"/>
            <a:ext cx="121920" cy="1647111"/>
          </a:xfrm>
          <a:prstGeom prst="roundRect">
            <a:avLst>
              <a:gd name="adj" fmla="val 26512"/>
            </a:avLst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760137" y="2915603"/>
            <a:ext cx="412825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Analyzes Conversations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7760137" y="3381375"/>
            <a:ext cx="583061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Uncovers key themes, sentiment patterns, and relationship dynamics from your interactions to reveal what truly matters.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93790" y="4532233"/>
            <a:ext cx="6413659" cy="1647111"/>
          </a:xfrm>
          <a:prstGeom prst="roundRect">
            <a:avLst>
              <a:gd name="adj" fmla="val 888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63310" y="4532233"/>
            <a:ext cx="121920" cy="1647111"/>
          </a:xfrm>
          <a:prstGeom prst="roundRect">
            <a:avLst>
              <a:gd name="adj" fmla="val 26512"/>
            </a:avLst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131094" y="4778097"/>
            <a:ext cx="44375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Organizes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1131094" y="5243870"/>
            <a:ext cx="583049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Intelligently suggests when and how to reconnect based on relationship strength, timing, and context — before you forget.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422833" y="4532233"/>
            <a:ext cx="6413778" cy="1647111"/>
          </a:xfrm>
          <a:prstGeom prst="roundRect">
            <a:avLst>
              <a:gd name="adj" fmla="val 8882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392353" y="4532233"/>
            <a:ext cx="121920" cy="1647111"/>
          </a:xfrm>
          <a:prstGeom prst="roundRect">
            <a:avLst>
              <a:gd name="adj" fmla="val 26512"/>
            </a:avLst>
          </a:prstGeom>
          <a:solidFill>
            <a:srgbClr val="C8CAC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760137" y="4778097"/>
            <a:ext cx="306657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Delivers Insights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7760137" y="5243870"/>
            <a:ext cx="583061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Makes every interaction more meaningful with predictive intelligence that understands relationship trajectory and opportunity.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1116925" y="6664166"/>
            <a:ext cx="12719685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It's not just a database — it's a relationship intelligence engine.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93790" y="6421755"/>
            <a:ext cx="30480" cy="829628"/>
          </a:xfrm>
          <a:prstGeom prst="rect">
            <a:avLst/>
          </a:prstGeom>
          <a:solidFill>
            <a:srgbClr val="1E1E1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32B7DF8-FA14-4876-0D12-6EE67CDECCDD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9BF467-0014-44A2-AF0E-78139C626A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79"/>
          <a:stretch>
            <a:fillRect/>
          </a:stretch>
        </p:blipFill>
        <p:spPr>
          <a:xfrm>
            <a:off x="343842" y="3285996"/>
            <a:ext cx="6804764" cy="30803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119F-7626-890C-BB94-7F95A3B246A8}"/>
              </a:ext>
            </a:extLst>
          </p:cNvPr>
          <p:cNvSpPr txBox="1"/>
          <p:nvPr/>
        </p:nvSpPr>
        <p:spPr>
          <a:xfrm>
            <a:off x="1891485" y="1247776"/>
            <a:ext cx="3709477" cy="80021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Conversation Recording</a:t>
            </a:r>
          </a:p>
          <a:p>
            <a:pPr algn="ctr"/>
            <a:r>
              <a:rPr lang="en-US" i="1" dirty="0"/>
              <a:t>Ambient, Consensual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C5E752-9F07-E331-6B75-F152B64A0A9B}"/>
              </a:ext>
            </a:extLst>
          </p:cNvPr>
          <p:cNvSpPr txBox="1"/>
          <p:nvPr/>
        </p:nvSpPr>
        <p:spPr>
          <a:xfrm>
            <a:off x="2426791" y="6366313"/>
            <a:ext cx="263886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Visual </a:t>
            </a:r>
            <a:r>
              <a:rPr lang="en-US" sz="2800" b="1" dirty="0" err="1"/>
              <a:t>MindMap</a:t>
            </a:r>
            <a:endParaRPr lang="en-US" sz="2800" b="1" dirty="0"/>
          </a:p>
          <a:p>
            <a:pPr algn="ctr"/>
            <a:r>
              <a:rPr lang="en-US" i="1" dirty="0"/>
              <a:t>Retrospective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E2A14-F618-BEEC-7F56-62544BA51E41}"/>
              </a:ext>
            </a:extLst>
          </p:cNvPr>
          <p:cNvSpPr txBox="1"/>
          <p:nvPr/>
        </p:nvSpPr>
        <p:spPr>
          <a:xfrm>
            <a:off x="8874953" y="4426044"/>
            <a:ext cx="2609049" cy="800219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Contact Persona</a:t>
            </a:r>
          </a:p>
          <a:p>
            <a:pPr algn="ctr"/>
            <a:r>
              <a:rPr lang="en-US" i="1" dirty="0"/>
              <a:t>Interaction based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54FB2-2EEA-541E-D61B-037A046240AF}"/>
              </a:ext>
            </a:extLst>
          </p:cNvPr>
          <p:cNvSpPr txBox="1"/>
          <p:nvPr/>
        </p:nvSpPr>
        <p:spPr>
          <a:xfrm>
            <a:off x="8262000" y="1244546"/>
            <a:ext cx="4112088" cy="80021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Supplemental Information</a:t>
            </a:r>
          </a:p>
          <a:p>
            <a:pPr algn="ctr"/>
            <a:r>
              <a:rPr lang="en-US" i="1" dirty="0"/>
              <a:t>Scraped from the public web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54EC77-A78C-0890-096C-700DAC264E67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3746223" y="2047995"/>
            <a:ext cx="1" cy="104960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D362D90-95B0-A3B5-881C-5749D9F38BB2}"/>
              </a:ext>
            </a:extLst>
          </p:cNvPr>
          <p:cNvCxnSpPr>
            <a:cxnSpLocks/>
          </p:cNvCxnSpPr>
          <p:nvPr/>
        </p:nvCxnSpPr>
        <p:spPr>
          <a:xfrm>
            <a:off x="10179474" y="2150819"/>
            <a:ext cx="0" cy="20645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2E9852-B04A-0247-D743-5B1496CC447D}"/>
              </a:ext>
            </a:extLst>
          </p:cNvPr>
          <p:cNvCxnSpPr>
            <a:cxnSpLocks/>
          </p:cNvCxnSpPr>
          <p:nvPr/>
        </p:nvCxnSpPr>
        <p:spPr>
          <a:xfrm flipV="1">
            <a:off x="7236299" y="4826153"/>
            <a:ext cx="1550960" cy="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82C6C6-37B9-6C9E-81F7-73FF8E42B403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93FCB0-3EB7-F379-644E-5E269C2DB2FD}"/>
              </a:ext>
            </a:extLst>
          </p:cNvPr>
          <p:cNvSpPr txBox="1"/>
          <p:nvPr/>
        </p:nvSpPr>
        <p:spPr>
          <a:xfrm>
            <a:off x="9175074" y="6996036"/>
            <a:ext cx="2586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User Interaction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4616F47-164F-0B34-D053-6F5CC4A04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045" y="6996036"/>
            <a:ext cx="536029" cy="536029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2F1473-41FC-980B-2E77-1D5A302FD4E4}"/>
              </a:ext>
            </a:extLst>
          </p:cNvPr>
          <p:cNvCxnSpPr>
            <a:cxnSpLocks/>
          </p:cNvCxnSpPr>
          <p:nvPr/>
        </p:nvCxnSpPr>
        <p:spPr>
          <a:xfrm flipH="1">
            <a:off x="10179474" y="5329087"/>
            <a:ext cx="2" cy="15778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A28A1B5B-C4FE-3357-0B46-FD18DF313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738" y="1244546"/>
            <a:ext cx="694081" cy="694081"/>
          </a:xfrm>
          <a:prstGeom prst="rect">
            <a:avLst/>
          </a:prstGeom>
          <a:ln>
            <a:noFill/>
          </a:ln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672B5D6-DBF0-7E8B-AEA3-71778001172E}"/>
              </a:ext>
            </a:extLst>
          </p:cNvPr>
          <p:cNvSpPr/>
          <p:nvPr/>
        </p:nvSpPr>
        <p:spPr>
          <a:xfrm>
            <a:off x="12262425" y="2961634"/>
            <a:ext cx="2114550" cy="372903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F342AA0-5322-B78C-9536-28FF7CCFF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4595" y="3285996"/>
            <a:ext cx="319164" cy="31916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4FDD6AF9-BF04-9BB5-8A25-236AF4D9B4E1}"/>
              </a:ext>
            </a:extLst>
          </p:cNvPr>
          <p:cNvSpPr txBox="1"/>
          <p:nvPr/>
        </p:nvSpPr>
        <p:spPr>
          <a:xfrm>
            <a:off x="12968299" y="3255265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John Doe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099223D2-BC66-0E99-97B1-E1FF0B774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1368" y="4138708"/>
            <a:ext cx="1056701" cy="1056701"/>
          </a:xfrm>
          <a:prstGeom prst="rect">
            <a:avLst/>
          </a:prstGeom>
        </p:spPr>
      </p:pic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B54A515B-0F3E-F607-E963-1B556AC90A03}"/>
              </a:ext>
            </a:extLst>
          </p:cNvPr>
          <p:cNvSpPr/>
          <p:nvPr/>
        </p:nvSpPr>
        <p:spPr>
          <a:xfrm>
            <a:off x="12493736" y="5797953"/>
            <a:ext cx="1711963" cy="37985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86458E-FE84-28B4-A98D-968A4E59D7A1}"/>
              </a:ext>
            </a:extLst>
          </p:cNvPr>
          <p:cNvSpPr txBox="1"/>
          <p:nvPr/>
        </p:nvSpPr>
        <p:spPr>
          <a:xfrm>
            <a:off x="12706400" y="5839249"/>
            <a:ext cx="1286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</a:rPr>
              <a:t>Persona Chat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310DE46-FCED-558C-7EDA-5DC52B66EFB9}"/>
              </a:ext>
            </a:extLst>
          </p:cNvPr>
          <p:cNvCxnSpPr>
            <a:cxnSpLocks/>
          </p:cNvCxnSpPr>
          <p:nvPr/>
        </p:nvCxnSpPr>
        <p:spPr>
          <a:xfrm>
            <a:off x="11571696" y="4826153"/>
            <a:ext cx="58696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52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399" y="746457"/>
            <a:ext cx="3656886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4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Our Competitive Edge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451" y="1313403"/>
            <a:ext cx="10826518" cy="5732562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4AF28FD-D2BB-AE12-CB61-1791EF45B628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EB11670-D902-5591-73FD-D4AA50CE925F}"/>
              </a:ext>
            </a:extLst>
          </p:cNvPr>
          <p:cNvSpPr/>
          <p:nvPr/>
        </p:nvSpPr>
        <p:spPr>
          <a:xfrm>
            <a:off x="8247976" y="6782559"/>
            <a:ext cx="5710792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03A8DB-6330-CF24-1818-C6E687C2F4AC}"/>
              </a:ext>
            </a:extLst>
          </p:cNvPr>
          <p:cNvSpPr txBox="1"/>
          <p:nvPr/>
        </p:nvSpPr>
        <p:spPr>
          <a:xfrm>
            <a:off x="9792307" y="6940039"/>
            <a:ext cx="1344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Productivity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058EF4-AE36-FFAF-4BFD-41C899D5F7CB}"/>
              </a:ext>
            </a:extLst>
          </p:cNvPr>
          <p:cNvSpPr txBox="1"/>
          <p:nvPr/>
        </p:nvSpPr>
        <p:spPr>
          <a:xfrm>
            <a:off x="796413" y="5780159"/>
            <a:ext cx="4911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Auto-enriched, contextual understanding, empathetic and predictive. Proactively strengthens relationships with AI-powered insights.</a:t>
            </a:r>
            <a:endParaRPr lang="en-US" sz="1200" b="1" dirty="0"/>
          </a:p>
          <a:p>
            <a:pPr algn="r"/>
            <a:endParaRPr lang="en-US" sz="1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B37A7B-3EF3-51E0-0CB3-04D25B6D1F8D}"/>
              </a:ext>
            </a:extLst>
          </p:cNvPr>
          <p:cNvSpPr txBox="1"/>
          <p:nvPr/>
        </p:nvSpPr>
        <p:spPr>
          <a:xfrm>
            <a:off x="539396" y="4179684"/>
            <a:ext cx="5168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Built for teams, not individuals. Complex setup, transactional mindset, and disconnected from personal networking needs.</a:t>
            </a:r>
          </a:p>
          <a:p>
            <a:pPr algn="r"/>
            <a:endParaRPr lang="en-US" sz="12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DCEEE5-967A-D6CB-1448-3DACBA5E1860}"/>
              </a:ext>
            </a:extLst>
          </p:cNvPr>
          <p:cNvSpPr txBox="1"/>
          <p:nvPr/>
        </p:nvSpPr>
        <p:spPr>
          <a:xfrm>
            <a:off x="899651" y="2515711"/>
            <a:ext cx="478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Manual updates, no insights, purely transactional interactions. A digital phonebook with zero intelligence.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75660"/>
            <a:ext cx="9863018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Massive Market Opportunity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4479846"/>
            <a:ext cx="4168021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$69B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1294567" y="5460087"/>
            <a:ext cx="316634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Global CRM Market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790" y="5925860"/>
            <a:ext cx="41680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Yet no tool focuses on personal relationship intelligence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5231130" y="4479846"/>
            <a:ext cx="4168021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850M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5968365" y="546008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LinkedIn Users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231130" y="5925860"/>
            <a:ext cx="41680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Professionals actively managing networks without intelligent tools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9668470" y="4479846"/>
            <a:ext cx="4168140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4.5x</a:t>
            </a:r>
            <a:endParaRPr lang="en-US" sz="5550" dirty="0"/>
          </a:p>
        </p:txBody>
      </p:sp>
      <p:sp>
        <p:nvSpPr>
          <p:cNvPr id="11" name="Text 8"/>
          <p:cNvSpPr/>
          <p:nvPr/>
        </p:nvSpPr>
        <p:spPr>
          <a:xfrm>
            <a:off x="10052209" y="5460087"/>
            <a:ext cx="34005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AI Adoption Growth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68470" y="5925860"/>
            <a:ext cx="416814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Businesses embracing AI solutions at unprecedented rates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93790" y="6857881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With AI adoption surging, the next frontier isn't managing data — it's </a:t>
            </a:r>
            <a:r>
              <a:rPr lang="en-US" sz="1650" b="1" dirty="0">
                <a:solidFill>
                  <a:srgbClr val="1E1E1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managing human connection intelligently.</a:t>
            </a:r>
            <a:r>
              <a:rPr lang="en-US" sz="16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We're positioning The Agentic Rolodex as the go-to platform for modern networking.</a:t>
            </a:r>
            <a:endParaRPr lang="en-US" sz="165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79D824D-DDAA-1AEF-5ED1-D19E3762FF9C}"/>
              </a:ext>
            </a:extLst>
          </p:cNvPr>
          <p:cNvSpPr/>
          <p:nvPr/>
        </p:nvSpPr>
        <p:spPr>
          <a:xfrm>
            <a:off x="12374088" y="7702788"/>
            <a:ext cx="2160664" cy="526812"/>
          </a:xfrm>
          <a:prstGeom prst="round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3037</TotalTime>
  <Words>796</Words>
  <Application>Microsoft Macintosh PowerPoint</Application>
  <PresentationFormat>Custom</PresentationFormat>
  <Paragraphs>119</Paragraphs>
  <Slides>15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Hubot Sans Bold</vt:lpstr>
      <vt:lpstr>Hubot Sans Light</vt:lpstr>
      <vt:lpstr>Arial</vt:lpstr>
      <vt:lpstr>Roboto Condensed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Adil Gazder</cp:lastModifiedBy>
  <cp:revision>11</cp:revision>
  <dcterms:created xsi:type="dcterms:W3CDTF">2025-11-09T01:14:59Z</dcterms:created>
  <dcterms:modified xsi:type="dcterms:W3CDTF">2025-11-13T02:55:34Z</dcterms:modified>
</cp:coreProperties>
</file>